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9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99875a0d0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99875a0d0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99875a0d0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99875a0d0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99875a0d0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99875a0d0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99fa15f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99fa15f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99875a0d0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99875a0d0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99fa15f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99fa15f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99fa15f7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99fa15f7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99875a0d0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c99875a0d0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99875a0d0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99875a0d0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99875a0d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99875a0d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99875a0d0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99875a0d0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ui.adsabs.harvard.edu/abs/2019MNRAS.483.4140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58733" y="-4214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Helvetica Neue"/>
                <a:ea typeface="Helvetica Neue"/>
                <a:cs typeface="Helvetica Neue"/>
                <a:sym typeface="Helvetica Neue"/>
              </a:rPr>
              <a:t>Galaxy Morphology of PEARLSDG</a:t>
            </a:r>
            <a:endParaRPr sz="4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733275"/>
            <a:ext cx="8520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Noah McLeod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Mentor: Timothy Carleton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 of Earth and Space Exploration at ASU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April 20th 2024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2801" y="4486972"/>
            <a:ext cx="1118401" cy="6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NAS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775" y="3810175"/>
            <a:ext cx="2746150" cy="13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2801" y="4486972"/>
            <a:ext cx="1118401" cy="6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 descr="NAS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775" y="3810175"/>
            <a:ext cx="2746150" cy="13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291500" y="94025"/>
            <a:ext cx="6718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726175" y="669825"/>
            <a:ext cx="72663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 parameters of PEALRSDG </a:t>
            </a:r>
            <a:r>
              <a:rPr lang="en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consistent</a:t>
            </a: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with other irregular dwarf galaxies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○"/>
            </a:pP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Concentration: 2.43, Asymmetry: 0.12, Smoothness: 0.04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Although PEARLSDG is quite isolated, it’s morphology could be indicative of internal, or external mechanisms, like past interactions, or dark matter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star formation rate in dwarf galaxies can be evidence of </a:t>
            </a:r>
            <a:r>
              <a:rPr lang="en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tidal stripping</a:t>
            </a:r>
            <a:endParaRPr sz="18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While external interaction is </a:t>
            </a:r>
            <a:r>
              <a:rPr lang="en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ruled out, PEARLSDG distance from other galaxies raises questions about other mechanisms that affect morphology and SFR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2801" y="4486972"/>
            <a:ext cx="1118401" cy="6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 descr="NAS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775" y="3810175"/>
            <a:ext cx="2746150" cy="13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/>
        </p:nvSpPr>
        <p:spPr>
          <a:xfrm>
            <a:off x="291500" y="94025"/>
            <a:ext cx="6718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Acknowledgments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721425" y="644225"/>
            <a:ext cx="72663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Timothy Carleton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Rogier Windhorst, Dr. Seth Cohen, Dr. Rolf Jansen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Desiree Crawl and ASU/NASA Space Grant team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PEARLS and School of Earth and Space Exploration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JWST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2801" y="4486972"/>
            <a:ext cx="1118401" cy="6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 descr="NASA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53775" y="3810175"/>
            <a:ext cx="2746150" cy="13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/>
          <p:nvPr/>
        </p:nvSpPr>
        <p:spPr>
          <a:xfrm>
            <a:off x="3614850" y="2055450"/>
            <a:ext cx="1914300" cy="10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sz="2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165625" y="113325"/>
            <a:ext cx="87069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Galaxy Morphology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2801" y="4486972"/>
            <a:ext cx="1118401" cy="6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descr="NAS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775" y="3810175"/>
            <a:ext cx="2746150" cy="13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9299" y="755550"/>
            <a:ext cx="4265025" cy="350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4034150" y="4265175"/>
            <a:ext cx="18636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Credit: STSI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07300" y="908825"/>
            <a:ext cx="2942400" cy="30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Logical ways to classify galaxies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Insight into how galaxies evolve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2801" y="4486972"/>
            <a:ext cx="1118401" cy="6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descr="NAS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775" y="3810175"/>
            <a:ext cx="2746150" cy="13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6">
            <a:alphaModFix/>
          </a:blip>
          <a:srcRect b="40105"/>
          <a:stretch/>
        </p:blipFill>
        <p:spPr>
          <a:xfrm>
            <a:off x="3931438" y="654024"/>
            <a:ext cx="3857575" cy="38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5131200" y="4530838"/>
            <a:ext cx="25779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Timothy Carleton </a:t>
            </a:r>
            <a:r>
              <a:rPr lang="en" sz="95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al</a:t>
            </a:r>
            <a:r>
              <a:rPr lang="en" sz="95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2024 </a:t>
            </a:r>
            <a:r>
              <a:rPr lang="en" sz="95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ApJL</a:t>
            </a:r>
            <a:r>
              <a:rPr lang="en" sz="95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961 L37</a:t>
            </a:r>
            <a:endParaRPr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0" y="805850"/>
            <a:ext cx="3759900" cy="3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quiescent dwarf galaxy with a remarkably low star formation rate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CLG1212 cluster, R.A. = 12h12m18s, decl. = +27d35m24s, 30 ± 4 Mpc.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69700" y="62425"/>
            <a:ext cx="6718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PEARLSDG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2801" y="4486972"/>
            <a:ext cx="1118401" cy="6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 descr="NAS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775" y="3810175"/>
            <a:ext cx="2746150" cy="13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291500" y="94025"/>
            <a:ext cx="6718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24400" y="719350"/>
            <a:ext cx="3357000" cy="28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PEARLSDG is uncharacteristic due to its quiescence and isolation.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Compare morphological parameters to other dwarf irregulars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6">
            <a:alphaModFix/>
          </a:blip>
          <a:srcRect t="49639"/>
          <a:stretch/>
        </p:blipFill>
        <p:spPr>
          <a:xfrm>
            <a:off x="4572000" y="198050"/>
            <a:ext cx="3927649" cy="31426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5003225" y="3428075"/>
            <a:ext cx="42627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location of nearby galaxies with respect to PEARLSDG (cyan star)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Credit: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95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Timothy Carleton </a:t>
            </a:r>
            <a:r>
              <a:rPr lang="en" sz="95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al</a:t>
            </a:r>
            <a:r>
              <a:rPr lang="en" sz="95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2024 </a:t>
            </a:r>
            <a:r>
              <a:rPr lang="en" sz="95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ApJL</a:t>
            </a:r>
            <a:r>
              <a:rPr lang="en" sz="95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961 L37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2801" y="4486972"/>
            <a:ext cx="1118401" cy="6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 descr="NAS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775" y="3810175"/>
            <a:ext cx="2746150" cy="13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291500" y="94025"/>
            <a:ext cx="6718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126975" y="532825"/>
            <a:ext cx="4626300" cy="3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Utilize Source Extractor</a:t>
            </a:r>
            <a:r>
              <a:rPr lang="en" sz="1800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background substitute images.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Statmorph</a:t>
            </a:r>
            <a:r>
              <a:rPr lang="en" sz="1800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calculate morphological parameters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○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Concentration, Asymmetry, Smoothness (CAS)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○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Gini-coefficient, M</a:t>
            </a:r>
            <a:r>
              <a:rPr lang="en" sz="1800" baseline="-2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(S/N) ≥ 2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6">
            <a:alphaModFix/>
          </a:blip>
          <a:srcRect l="3525" t="11287" r="6302" b="10702"/>
          <a:stretch/>
        </p:blipFill>
        <p:spPr>
          <a:xfrm>
            <a:off x="5262325" y="320650"/>
            <a:ext cx="3352626" cy="10090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" name="Google Shape;102;p17"/>
          <p:cNvSpPr txBox="1"/>
          <p:nvPr/>
        </p:nvSpPr>
        <p:spPr>
          <a:xfrm>
            <a:off x="5300050" y="1268425"/>
            <a:ext cx="28197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Signal-to-noise ratio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1200" y="1689150"/>
            <a:ext cx="1570200" cy="3730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" name="Google Shape;104;p17"/>
          <p:cNvSpPr txBox="1"/>
          <p:nvPr/>
        </p:nvSpPr>
        <p:spPr>
          <a:xfrm>
            <a:off x="5131200" y="2062200"/>
            <a:ext cx="29640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Gini-Coefficient		M</a:t>
            </a:r>
            <a:r>
              <a:rPr lang="en" sz="11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8">
            <a:alphaModFix/>
          </a:blip>
          <a:srcRect l="12375" t="13790" r="9150" b="14308"/>
          <a:stretch/>
        </p:blipFill>
        <p:spPr>
          <a:xfrm>
            <a:off x="4635150" y="2902125"/>
            <a:ext cx="1405175" cy="450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" name="Google Shape;106;p17"/>
          <p:cNvSpPr txBox="1"/>
          <p:nvPr/>
        </p:nvSpPr>
        <p:spPr>
          <a:xfrm>
            <a:off x="4635150" y="3344850"/>
            <a:ext cx="43566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		Asymmetry		    Smoothness	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9">
            <a:alphaModFix/>
          </a:blip>
          <a:srcRect t="12770" r="2133"/>
          <a:stretch/>
        </p:blipFill>
        <p:spPr>
          <a:xfrm>
            <a:off x="6087250" y="2899113"/>
            <a:ext cx="1452299" cy="450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6475" y="2899125"/>
            <a:ext cx="1405175" cy="4504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12400" y="1523125"/>
            <a:ext cx="2079250" cy="3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02647" y="1840825"/>
            <a:ext cx="2098777" cy="3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6917425" y="1523125"/>
            <a:ext cx="2051100" cy="62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4536175" y="4026900"/>
            <a:ext cx="30933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AutoNum type="arabicPeriod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Bertin, E. and Arnouts, S. (1996)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AutoNum type="arabicPeriod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Rodriguez-Gomez et al. (2019)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78468" y="2902121"/>
            <a:ext cx="2331575" cy="207425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245200" y="3616650"/>
            <a:ext cx="12636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Conselice et al (2003)</a:t>
            </a:r>
            <a:endParaRPr sz="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2801" y="4486972"/>
            <a:ext cx="1118401" cy="6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 descr="NAS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775" y="3810175"/>
            <a:ext cx="2746150" cy="13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291500" y="94025"/>
            <a:ext cx="6718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Cont.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3125" y="644225"/>
            <a:ext cx="3394350" cy="34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58825" y="644239"/>
            <a:ext cx="3394350" cy="3490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2801" y="4486972"/>
            <a:ext cx="1118401" cy="6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 descr="NAS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775" y="3810175"/>
            <a:ext cx="2746150" cy="13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291500" y="94025"/>
            <a:ext cx="6718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1326" y="475475"/>
            <a:ext cx="6215700" cy="337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287625" y="674300"/>
            <a:ext cx="2573700" cy="27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F200W at 1.5σ threshold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Concentration: 2.43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Asymmetry: 0.12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Smoothness: 0.04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2904650" y="3849925"/>
            <a:ext cx="50406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Some of the morphological measurements performed by Statmorph. The mathematical methods of calculating parameters produced can be found in Rodriguez-Gomez et al. (2019). Top left: cut out from the original galaxy image. The blue (green) point minimizes asymmetry (centroid), the blue lines indicate the orientation and half of the total flux. Top, second from left: The fitted Sersic model, with n as the Sersic index. Top, second from right: The residual generated by subtracting the model from the original image. Top right: the residual image, the rotated image subtracted from the original. Bottom left: The original image with a black contour indicating the galaxy identified by the segmentation map. Bottom second from left: Image with black contour indicating the pixels used in the Gini-M20 quantities, as well as the CAS statistics. Bottom, second from right: A watershed segmentation map, the colors indicate pixels associated with each local maximum, and the MID statistics are provided. Bottom right: The detection mask used to calculate the shape asymmetry. The cyan circle shows the minimum circle enclosed in the mask.</a:t>
            </a:r>
            <a:endParaRPr sz="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2801" y="4486972"/>
            <a:ext cx="1118401" cy="6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 descr="NAS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775" y="3810175"/>
            <a:ext cx="2746150" cy="13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291500" y="94025"/>
            <a:ext cx="6718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Cont.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4698" y="0"/>
            <a:ext cx="3019301" cy="24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3575" y="95450"/>
            <a:ext cx="2894950" cy="23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96213" y="2338800"/>
            <a:ext cx="2828475" cy="23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216900" y="848775"/>
            <a:ext cx="3126300" cy="25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Compare measured CAS values between two different detection thresholds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Fairly consistent in middle filters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2801" y="4486972"/>
            <a:ext cx="1118401" cy="6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 descr="NAS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775" y="3810175"/>
            <a:ext cx="2746150" cy="13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291500" y="94025"/>
            <a:ext cx="6718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to Van Zee (2000)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-75450" y="865425"/>
            <a:ext cx="3569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37 dwarf irregulars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Late-type galaxies with M</a:t>
            </a:r>
            <a:r>
              <a:rPr lang="en" sz="2200" baseline="-2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 </a:t>
            </a: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-18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= 0.17 ± .10, C = 2.9 ± 0.3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7076" y="644225"/>
            <a:ext cx="3927850" cy="39657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590</Words>
  <Application>Microsoft Office PowerPoint</Application>
  <PresentationFormat>On-screen Show (16:9)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Helvetica Neue</vt:lpstr>
      <vt:lpstr>Times New Roman</vt:lpstr>
      <vt:lpstr>Arial</vt:lpstr>
      <vt:lpstr>Simple Light</vt:lpstr>
      <vt:lpstr>Galaxy Morphology of PEARLSDG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 Morphology of PEARLSDG</dc:title>
  <dc:creator>Michelle A. Coe</dc:creator>
  <cp:lastModifiedBy>Michelle A. Coe</cp:lastModifiedBy>
  <cp:revision>2</cp:revision>
  <dcterms:modified xsi:type="dcterms:W3CDTF">2024-04-11T18:09:10Z</dcterms:modified>
</cp:coreProperties>
</file>